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60" r:id="rId5"/>
    <p:sldId id="261" r:id="rId6"/>
    <p:sldId id="262" r:id="rId7"/>
    <p:sldId id="272" r:id="rId8"/>
    <p:sldId id="265" r:id="rId9"/>
    <p:sldId id="266" r:id="rId10"/>
    <p:sldId id="267" r:id="rId11"/>
    <p:sldId id="273" r:id="rId12"/>
    <p:sldId id="274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5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8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F85518-7193-43B3-BB30-DCB687ABA441}" type="datetimeFigureOut">
              <a:rPr lang="en-US" smtClean="0"/>
              <a:t>9/27/18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8E30C3-5EC3-48A0-AC74-B8D673F83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551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6642" y="802433"/>
            <a:ext cx="7366447" cy="1786359"/>
          </a:xfrm>
        </p:spPr>
        <p:txBody>
          <a:bodyPr anchor="t"/>
          <a:lstStyle>
            <a:lvl1pPr algn="l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6640" y="4459790"/>
            <a:ext cx="5197784" cy="165576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[Speaker]</a:t>
            </a:r>
          </a:p>
          <a:p>
            <a:r>
              <a:rPr lang="en-US" dirty="0"/>
              <a:t>[Date]</a:t>
            </a:r>
          </a:p>
        </p:txBody>
      </p:sp>
      <p:pic>
        <p:nvPicPr>
          <p:cNvPr id="6" name="Picture 4" descr="MIT Aero Astr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8850" y="5245176"/>
            <a:ext cx="1494938" cy="87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848" y="4592459"/>
            <a:ext cx="2484153" cy="561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419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759667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2293"/>
            <a:ext cx="10515600" cy="4744673"/>
          </a:xfrm>
        </p:spPr>
        <p:txBody>
          <a:bodyPr>
            <a:normAutofit/>
          </a:bodyPr>
          <a:lstStyle>
            <a:lvl1pPr marL="128588" indent="-128588">
              <a:buClr>
                <a:schemeClr val="accent5"/>
              </a:buClr>
              <a:buFont typeface="Wingdings" panose="05000000000000000000" pitchFamily="2" charset="2"/>
              <a:buChar char="§"/>
              <a:defRPr sz="2800"/>
            </a:lvl1pPr>
            <a:lvl2pPr marL="385763" indent="-128588">
              <a:buClr>
                <a:schemeClr val="accent5"/>
              </a:buClr>
              <a:buFont typeface="Wingdings" panose="05000000000000000000" pitchFamily="2" charset="2"/>
              <a:buChar char="§"/>
              <a:defRPr sz="2400"/>
            </a:lvl2pPr>
            <a:lvl3pPr marL="642938" indent="-128588">
              <a:buClr>
                <a:schemeClr val="accent5"/>
              </a:buClr>
              <a:buFont typeface="Wingdings" panose="05000000000000000000" pitchFamily="2" charset="2"/>
              <a:buChar char="§"/>
              <a:defRPr sz="2000"/>
            </a:lvl3pPr>
            <a:lvl4pPr marL="900113" indent="-128588">
              <a:buClr>
                <a:schemeClr val="accent5"/>
              </a:buClr>
              <a:buFont typeface="Wingdings" panose="05000000000000000000" pitchFamily="2" charset="2"/>
              <a:buChar char="§"/>
              <a:defRPr sz="1600"/>
            </a:lvl4pPr>
            <a:lvl5pPr marL="1157288" indent="-128588">
              <a:buClr>
                <a:schemeClr val="accent5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AE222D66-B5FE-46B9-85ED-7C46672533E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169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35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AE222D66-B5FE-46B9-85ED-7C46672533E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796435"/>
            <a:ext cx="10515600" cy="2565175"/>
          </a:xfrm>
        </p:spPr>
        <p:txBody>
          <a:bodyPr/>
          <a:lstStyle>
            <a:lvl1pPr marL="0" indent="0" algn="ctr">
              <a:buClr>
                <a:schemeClr val="accent5"/>
              </a:buClr>
              <a:buFont typeface="Wingdings" panose="05000000000000000000" pitchFamily="2" charset="2"/>
              <a:buNone/>
              <a:defRPr/>
            </a:lvl1pPr>
            <a:lvl2pPr marL="385763" indent="-128588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2pPr>
            <a:lvl3pPr marL="642938" indent="-128588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3pPr>
            <a:lvl4pPr marL="900113" indent="-128588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4pPr>
            <a:lvl5pPr marL="1157288" indent="-128588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6653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1836894"/>
            <a:ext cx="10515600" cy="4252759"/>
          </a:xfrm>
        </p:spPr>
        <p:txBody>
          <a:bodyPr>
            <a:normAutofit/>
          </a:bodyPr>
          <a:lstStyle>
            <a:lvl1pPr marL="342900" indent="-342900">
              <a:buFont typeface="+mj-lt"/>
              <a:buAutoNum type="arabicPeriod"/>
              <a:defRPr sz="18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Previous Sections</a:t>
            </a:r>
          </a:p>
          <a:p>
            <a:pPr lvl="0"/>
            <a:r>
              <a:rPr lang="en-US" dirty="0"/>
              <a:t>Current Section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1853" y="1181020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5"/>
                </a:solidFill>
                <a:latin typeface="+mj-lt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535049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22D66-B5FE-46B9-85ED-7C4667253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26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Strategies for Reuse of</a:t>
            </a:r>
            <a:br>
              <a:rPr lang="en-US" sz="3600" dirty="0"/>
            </a:br>
            <a:r>
              <a:rPr lang="en-US" sz="3600" dirty="0"/>
              <a:t>Launch Vehicle First Stages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Matthew </a:t>
            </a:r>
            <a:r>
              <a:rPr lang="en-US" sz="2200" dirty="0" err="1"/>
              <a:t>Vernacchia</a:t>
            </a:r>
            <a:endParaRPr lang="en-US" sz="2200" dirty="0"/>
          </a:p>
          <a:p>
            <a:r>
              <a:rPr lang="en-US" sz="2200" dirty="0"/>
              <a:t>Kelly </a:t>
            </a:r>
            <a:r>
              <a:rPr lang="en-US" sz="2200" dirty="0" err="1"/>
              <a:t>Mathesius</a:t>
            </a:r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2018-10-03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6640" y="2743200"/>
            <a:ext cx="6027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Are any first stage reuse strategies economically worthwhile?</a:t>
            </a:r>
          </a:p>
          <a:p>
            <a:r>
              <a:rPr lang="en-US" dirty="0"/>
              <a:t>… under what mission, market, and technological conditions? </a:t>
            </a:r>
          </a:p>
        </p:txBody>
      </p:sp>
    </p:spTree>
    <p:extLst>
      <p:ext uri="{BB962C8B-B14F-4D97-AF65-F5344CB8AC3E}">
        <p14:creationId xmlns:p14="http://schemas.microsoft.com/office/powerpoint/2010/main" val="1570028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92505A-BF49-644A-801A-B457876E0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158" y="886599"/>
            <a:ext cx="9023685" cy="54142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Downrange propulsive landing has lowest estimated cost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1. Production costs | </a:t>
            </a:r>
            <a:r>
              <a:rPr lang="en-US" b="1" dirty="0">
                <a:latin typeface="+mj-lt"/>
              </a:rPr>
              <a:t>2. Lowest-cost strategy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3. Conditions for reuse viability | Conclusion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32921" y="3290681"/>
            <a:ext cx="119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Lowest estimated cost</a:t>
            </a:r>
          </a:p>
        </p:txBody>
      </p:sp>
    </p:spTree>
    <p:extLst>
      <p:ext uri="{BB962C8B-B14F-4D97-AF65-F5344CB8AC3E}">
        <p14:creationId xmlns:p14="http://schemas.microsoft.com/office/powerpoint/2010/main" val="3821265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decreases with number of reuses … up to a point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1. Production costs | 2. Lowest-cost strategy |</a:t>
            </a:r>
            <a:r>
              <a:rPr lang="en-US" b="1" dirty="0">
                <a:latin typeface="+mj-lt"/>
              </a:rPr>
              <a:t> 3. Conditions for reuse viability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Conclusion</a:t>
            </a:r>
          </a:p>
        </p:txBody>
      </p:sp>
      <p:sp>
        <p:nvSpPr>
          <p:cNvPr id="7" name="TextBox 6"/>
          <p:cNvSpPr txBox="1"/>
          <p:nvPr/>
        </p:nvSpPr>
        <p:spPr>
          <a:xfrm flipH="1">
            <a:off x="7296758" y="2117944"/>
            <a:ext cx="39909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Confidently cheaper than expendable:</a:t>
            </a:r>
          </a:p>
          <a:p>
            <a:r>
              <a:rPr lang="en-US" dirty="0"/>
              <a:t>	&gt; ~5 uses</a:t>
            </a:r>
          </a:p>
          <a:p>
            <a:endParaRPr lang="en-US" dirty="0"/>
          </a:p>
          <a:p>
            <a:r>
              <a:rPr lang="en-US" dirty="0"/>
              <a:t>Realize most of cost savings:</a:t>
            </a:r>
          </a:p>
          <a:p>
            <a:r>
              <a:rPr lang="en-US" dirty="0"/>
              <a:t>	&gt; ~20 uses</a:t>
            </a:r>
          </a:p>
          <a:p>
            <a:endParaRPr lang="en-US" dirty="0"/>
          </a:p>
          <a:p>
            <a:r>
              <a:rPr lang="en-US" dirty="0"/>
              <a:t>Cost increases due to refurbishment: </a:t>
            </a:r>
          </a:p>
          <a:p>
            <a:r>
              <a:rPr lang="en-US" dirty="0"/>
              <a:t>	&gt; ~60 uses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19" r="50485"/>
          <a:stretch/>
        </p:blipFill>
        <p:spPr>
          <a:xfrm>
            <a:off x="913146" y="975262"/>
            <a:ext cx="5182854" cy="538109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51223" y="5206445"/>
            <a:ext cx="2984410" cy="461665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LEO mission, 10 Mg payload</a:t>
            </a:r>
          </a:p>
          <a:p>
            <a:r>
              <a:rPr lang="en-US" sz="12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stage 1&amp;2: kerosene gas gen. tech.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2979772" y="4426268"/>
            <a:ext cx="0" cy="4857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138012" y="4426268"/>
            <a:ext cx="0" cy="4857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5046870" y="4426268"/>
            <a:ext cx="0" cy="4857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6839558" y="2300982"/>
            <a:ext cx="457200" cy="16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839558" y="3118255"/>
            <a:ext cx="457200" cy="16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6839558" y="3943786"/>
            <a:ext cx="457200" cy="16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827976" y="48341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28660" y="484866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35140" y="484866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60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35" t="89452" r="31094"/>
          <a:stretch/>
        </p:blipFill>
        <p:spPr>
          <a:xfrm>
            <a:off x="1767558" y="3619559"/>
            <a:ext cx="1040519" cy="898642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2571996" y="3842902"/>
            <a:ext cx="276590" cy="24042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6586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19" grpId="0"/>
      <p:bldP spid="19" grpId="1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5"/>
          <a:stretch/>
        </p:blipFill>
        <p:spPr>
          <a:xfrm>
            <a:off x="7242111" y="1388317"/>
            <a:ext cx="4427178" cy="48006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052760" y="1145667"/>
            <a:ext cx="27717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Medium 10 Mg payload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67"/>
          <a:stretch/>
        </p:blipFill>
        <p:spPr>
          <a:xfrm>
            <a:off x="7224378" y="1388317"/>
            <a:ext cx="4439454" cy="4800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047303" y="1136142"/>
            <a:ext cx="27717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Small 100 kg payload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07"/>
          <a:stretch/>
        </p:blipFill>
        <p:spPr>
          <a:xfrm>
            <a:off x="935721" y="911203"/>
            <a:ext cx="5557158" cy="55378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Reuse is only viable for medium to heavy launch vehicles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12</a:t>
            </a:fld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424454" y="5419417"/>
            <a:ext cx="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840928" y="5419417"/>
            <a:ext cx="0" cy="4857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1. Production costs | 2. Lowest-cost strategy |</a:t>
            </a:r>
            <a:r>
              <a:rPr lang="en-US" b="1" dirty="0">
                <a:latin typeface="+mj-lt"/>
              </a:rPr>
              <a:t> 3. Conditions for reuse viability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Conclusion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882990" y="1307025"/>
            <a:ext cx="2984410" cy="461665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LEO mission</a:t>
            </a:r>
          </a:p>
          <a:p>
            <a:r>
              <a:rPr lang="en-US" sz="12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stage 1&amp;2: kerosene gas gen. tech.</a:t>
            </a:r>
          </a:p>
        </p:txBody>
      </p:sp>
    </p:spTree>
    <p:extLst>
      <p:ext uri="{BB962C8B-B14F-4D97-AF65-F5344CB8AC3E}">
        <p14:creationId xmlns:p14="http://schemas.microsoft.com/office/powerpoint/2010/main" val="44931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252" y="890731"/>
            <a:ext cx="7287497" cy="54656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launch rates enable reuse development to be paid off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1. Production costs | 2. Lowest-cost strategy |</a:t>
            </a:r>
            <a:r>
              <a:rPr lang="en-US" b="1" dirty="0">
                <a:latin typeface="+mj-lt"/>
              </a:rPr>
              <a:t> 3. Conditions for reuse viability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Conclusion</a:t>
            </a:r>
          </a:p>
        </p:txBody>
      </p:sp>
    </p:spTree>
    <p:extLst>
      <p:ext uri="{BB962C8B-B14F-4D97-AF65-F5344CB8AC3E}">
        <p14:creationId xmlns:p14="http://schemas.microsoft.com/office/powerpoint/2010/main" val="24000555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Conclusion: Some 1</a:t>
            </a:r>
            <a:r>
              <a:rPr lang="en-US" baseline="30000" dirty="0"/>
              <a:t>st</a:t>
            </a:r>
            <a:r>
              <a:rPr lang="en-US" dirty="0"/>
              <a:t> stage reuse strategies, particularly downrange propulsive landing, can be economically worthwhile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Only worthwhile for medium-large launch vehicles, where first stage production costs dominate</a:t>
            </a:r>
            <a:br>
              <a:rPr lang="en-US" dirty="0"/>
            </a:br>
            <a:endParaRPr lang="en-US" dirty="0"/>
          </a:p>
          <a:p>
            <a:r>
              <a:rPr lang="en-US" dirty="0"/>
              <a:t> Downrange propulsive landing is likely the lowest-cost strategy</a:t>
            </a:r>
          </a:p>
          <a:p>
            <a:pPr lvl="1"/>
            <a:r>
              <a:rPr lang="en-US" dirty="0"/>
              <a:t> Partial (engines-only) reuse strategies have small potential savings</a:t>
            </a:r>
          </a:p>
          <a:p>
            <a:pPr lvl="1"/>
            <a:r>
              <a:rPr lang="en-US" dirty="0"/>
              <a:t> Winged stages have uncertain (and probably high) production costs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 High launch rates (&gt; 20/year) are likely needed to pay off development costs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1. Production costs | 2. Lowest-cost strategy |</a:t>
            </a:r>
            <a:r>
              <a:rPr lang="en-US" b="1" dirty="0">
                <a:latin typeface="+mj-lt"/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3. Conditions for reuse viability | </a:t>
            </a:r>
            <a:r>
              <a:rPr lang="en-US" b="1" dirty="0"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3247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launch providers are moving towards reusability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5759"/>
            <a:ext cx="5454535" cy="460120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Will providers of expendable launch vehicles be left behind?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… or are these development efforts wasting billions?</a:t>
            </a:r>
          </a:p>
        </p:txBody>
      </p:sp>
      <p:pic>
        <p:nvPicPr>
          <p:cNvPr id="5" name="Picture 4" descr="https://www.boeing.com/resources/boeingdotcom/space/phantom-express/phantom_express_gallery3_960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8" t="11845" r="11398" b="19965"/>
          <a:stretch/>
        </p:blipFill>
        <p:spPr bwMode="auto">
          <a:xfrm>
            <a:off x="8705463" y="4112519"/>
            <a:ext cx="1792772" cy="1286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https://cdn.geekwire.com/wp-content/uploads/2016/09/160912-blue-origin-new-glenn-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19" t="15093" r="16549"/>
          <a:stretch/>
        </p:blipFill>
        <p:spPr bwMode="auto">
          <a:xfrm>
            <a:off x="8872397" y="1575758"/>
            <a:ext cx="908198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https://abm-website-assets.s3.amazonaws.com/rdmag.com/s3fs-public/embedded_image/2018/02/BlueOrigin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80" t="46557" r="64257" b="20064"/>
          <a:stretch/>
        </p:blipFill>
        <p:spPr bwMode="auto">
          <a:xfrm>
            <a:off x="6978508" y="3926779"/>
            <a:ext cx="327138" cy="1735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https://abm-website-assets.s3.amazonaws.com/rdmag.com/s3fs-public/embedded_image/2018/02/BlueOrigin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07" t="42402" r="59054" b="20065"/>
          <a:stretch/>
        </p:blipFill>
        <p:spPr bwMode="auto">
          <a:xfrm>
            <a:off x="6978508" y="1575758"/>
            <a:ext cx="304947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7169526" y="1934023"/>
            <a:ext cx="9239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SpaceX</a:t>
            </a:r>
            <a:endParaRPr lang="en-US" sz="1200" dirty="0"/>
          </a:p>
          <a:p>
            <a:r>
              <a:rPr lang="en-US" sz="1200" dirty="0"/>
              <a:t>Falcon 9</a:t>
            </a:r>
          </a:p>
          <a:p>
            <a:r>
              <a:rPr lang="en-US" sz="1200" dirty="0"/>
              <a:t>Operational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708619" y="1934023"/>
            <a:ext cx="11668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Blue Origin</a:t>
            </a:r>
          </a:p>
          <a:p>
            <a:r>
              <a:rPr lang="en-US" sz="1200" dirty="0"/>
              <a:t>New Glenn</a:t>
            </a:r>
          </a:p>
          <a:p>
            <a:r>
              <a:rPr lang="en-US" sz="1200" dirty="0"/>
              <a:t>In development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153246" y="4199642"/>
            <a:ext cx="14664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ULA</a:t>
            </a:r>
          </a:p>
          <a:p>
            <a:r>
              <a:rPr lang="en-US" sz="1200" dirty="0"/>
              <a:t>Vulcan SMART reuse</a:t>
            </a:r>
          </a:p>
          <a:p>
            <a:r>
              <a:rPr lang="en-US" sz="1200" dirty="0"/>
              <a:t>In development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496111" y="4199642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Boeing</a:t>
            </a:r>
          </a:p>
          <a:p>
            <a:r>
              <a:rPr lang="en-US" sz="1200" dirty="0"/>
              <a:t>XS-1 Phantom Express</a:t>
            </a:r>
          </a:p>
          <a:p>
            <a:r>
              <a:rPr lang="en-US" sz="1200" dirty="0"/>
              <a:t>In development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5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latin typeface="+mj-lt"/>
              </a:rPr>
              <a:t>Intro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1. Production costs | 2. Lowest-cost strategy | 3. Conditions for reuse viability | Conclusion</a:t>
            </a:r>
          </a:p>
        </p:txBody>
      </p:sp>
    </p:spTree>
    <p:extLst>
      <p:ext uri="{BB962C8B-B14F-4D97-AF65-F5344CB8AC3E}">
        <p14:creationId xmlns:p14="http://schemas.microsoft.com/office/powerpoint/2010/main" val="3611071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first stage reuse strategies have been proposed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3139826" y="1325242"/>
            <a:ext cx="8697878" cy="4830665"/>
            <a:chOff x="1934480" y="1346301"/>
            <a:chExt cx="8697878" cy="4830665"/>
          </a:xfrm>
        </p:grpSpPr>
        <p:sp>
          <p:nvSpPr>
            <p:cNvPr id="6" name="TextBox 5"/>
            <p:cNvSpPr txBox="1"/>
            <p:nvPr/>
          </p:nvSpPr>
          <p:spPr>
            <a:xfrm>
              <a:off x="2807104" y="5869189"/>
              <a:ext cx="16793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Launch site recovery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480" y="1346301"/>
              <a:ext cx="8317497" cy="406660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7339809" y="5869189"/>
              <a:ext cx="16978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Downrange recovery</a:t>
              </a:r>
            </a:p>
          </p:txBody>
        </p:sp>
        <p:sp>
          <p:nvSpPr>
            <p:cNvPr id="9" name="Left Brace 8"/>
            <p:cNvSpPr/>
            <p:nvPr/>
          </p:nvSpPr>
          <p:spPr>
            <a:xfrm rot="16200000">
              <a:off x="3400833" y="5159306"/>
              <a:ext cx="203197" cy="1264919"/>
            </a:xfrm>
            <a:prstGeom prst="leftBrace">
              <a:avLst>
                <a:gd name="adj1" fmla="val 0"/>
                <a:gd name="adj2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Left Brace 9"/>
            <p:cNvSpPr/>
            <p:nvPr/>
          </p:nvSpPr>
          <p:spPr>
            <a:xfrm rot="16200000">
              <a:off x="8087130" y="4062556"/>
              <a:ext cx="203197" cy="3429001"/>
            </a:xfrm>
            <a:prstGeom prst="leftBrace">
              <a:avLst>
                <a:gd name="adj1" fmla="val 0"/>
                <a:gd name="adj2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807104" y="5372436"/>
              <a:ext cx="7002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Falcon 9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424850" y="5280103"/>
              <a:ext cx="7862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USAF RBS</a:t>
              </a:r>
            </a:p>
            <a:p>
              <a:r>
                <a:rPr lang="en-US" sz="1200" dirty="0"/>
                <a:t>Baikal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128170" y="5280103"/>
              <a:ext cx="8763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Falcon 9</a:t>
              </a:r>
            </a:p>
            <a:p>
              <a:r>
                <a:rPr lang="en-US" sz="1200" dirty="0"/>
                <a:t>New Glenn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121628" y="5372436"/>
              <a:ext cx="53687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Ares I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062698" y="5372436"/>
              <a:ext cx="15696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XS-1 Phantom Express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874106" y="5372436"/>
              <a:ext cx="108542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Vulcan SMART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934480" y="5398458"/>
              <a:ext cx="8592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dirty="0"/>
                <a:t>Examples: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630164" y="1252217"/>
            <a:ext cx="37324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 but their performance and cost have not been (publically) compared under a common framework</a:t>
            </a:r>
          </a:p>
          <a:p>
            <a:endParaRPr lang="en-US" dirty="0"/>
          </a:p>
          <a:p>
            <a:r>
              <a:rPr lang="en-US" dirty="0"/>
              <a:t>… and there remains controversy as to which, if any, are economically worthwhile</a:t>
            </a:r>
          </a:p>
        </p:txBody>
      </p:sp>
      <p:sp>
        <p:nvSpPr>
          <p:cNvPr id="23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latin typeface="+mj-lt"/>
              </a:rPr>
              <a:t>Intro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1. Production costs | 2. Lowest-cost strategy | 3. Conditions for reuse viability | Conclusion</a:t>
            </a:r>
          </a:p>
        </p:txBody>
      </p:sp>
    </p:spTree>
    <p:extLst>
      <p:ext uri="{BB962C8B-B14F-4D97-AF65-F5344CB8AC3E}">
        <p14:creationId xmlns:p14="http://schemas.microsoft.com/office/powerpoint/2010/main" val="1839473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We modeled the performance and cost of these strategies</a:t>
            </a:r>
            <a:br>
              <a:rPr lang="en-US" dirty="0"/>
            </a:br>
            <a:r>
              <a:rPr lang="en-US" dirty="0"/>
              <a:t>while accounting for uncertainty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26080" y="1886989"/>
            <a:ext cx="8427720" cy="4289977"/>
          </a:xfrm>
        </p:spPr>
        <p:txBody>
          <a:bodyPr/>
          <a:lstStyle/>
          <a:p>
            <a:r>
              <a:rPr lang="en-US" dirty="0"/>
              <a:t> Classify reuse strategies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Model performance: </a:t>
            </a:r>
            <a:r>
              <a:rPr lang="en-US" dirty="0" err="1"/>
              <a:t>Tsiolkovsky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Model cost: TRANSCOST 8.2</a:t>
            </a:r>
          </a:p>
          <a:p>
            <a:endParaRPr lang="en-US" dirty="0"/>
          </a:p>
          <a:p>
            <a:r>
              <a:rPr lang="en-US" dirty="0"/>
              <a:t> Quantify uncertainty: Monte Carlo methods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latin typeface="+mj-lt"/>
              </a:rPr>
              <a:t>Intro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1. Production costs | 2. Lowest-cost strategy | 3. Conditions for reuse viability | Conclusion</a:t>
            </a:r>
          </a:p>
        </p:txBody>
      </p:sp>
    </p:spTree>
    <p:extLst>
      <p:ext uri="{BB962C8B-B14F-4D97-AF65-F5344CB8AC3E}">
        <p14:creationId xmlns:p14="http://schemas.microsoft.com/office/powerpoint/2010/main" val="1591273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stage reuse can be economically worthwhile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First stage production cost drives the high cost per flight of expendable vehicles (for large vehicles)</a:t>
            </a:r>
            <a:br>
              <a:rPr lang="en-US" dirty="0"/>
            </a:b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Downrange propulsive landing is likely the lowest-cost strategy</a:t>
            </a:r>
            <a:br>
              <a:rPr lang="en-US" dirty="0"/>
            </a:b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stage reuse is worthwhile only for large payloads and high launch rates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latin typeface="+mj-lt"/>
              </a:rPr>
              <a:t>Intro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1. Production costs | 2. Lowest-cost strategy | 3. Conditions for reuse viability | Conclusion</a:t>
            </a:r>
          </a:p>
        </p:txBody>
      </p:sp>
    </p:spTree>
    <p:extLst>
      <p:ext uri="{BB962C8B-B14F-4D97-AF65-F5344CB8AC3E}">
        <p14:creationId xmlns:p14="http://schemas.microsoft.com/office/powerpoint/2010/main" val="795466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model estimates are credible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38200" y="6356354"/>
            <a:ext cx="7707284" cy="36512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b="1" dirty="0">
                <a:latin typeface="+mj-lt"/>
              </a:rPr>
              <a:t>1. Production costs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2. Lowest-cost strategy | 3. Conditions for reuse viability | Conclusion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437" y="1231115"/>
            <a:ext cx="8551035" cy="513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393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2"/>
          <a:stretch/>
        </p:blipFill>
        <p:spPr>
          <a:xfrm>
            <a:off x="7187608" y="1221971"/>
            <a:ext cx="4751961" cy="51472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First stage production cost drives cost per flight</a:t>
            </a:r>
            <a:endParaRPr lang="en-US" sz="27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7</a:t>
            </a:fld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295207" y="3564580"/>
            <a:ext cx="814648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58728" y="3161996"/>
            <a:ext cx="704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reuse</a:t>
            </a:r>
          </a:p>
        </p:txBody>
      </p:sp>
      <p:sp>
        <p:nvSpPr>
          <p:cNvPr id="15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b="1" dirty="0">
                <a:latin typeface="+mj-lt"/>
              </a:rPr>
              <a:t>1. Production costs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2. Lowest-cost strategy | 3. Conditions for reuse viability | Conclusion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623099" y="1080748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Expendable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337666" y="975285"/>
            <a:ext cx="250213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With first stage reuse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380725" y="5575841"/>
            <a:ext cx="31233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ea typeface="DejaVu Sans" panose="020B0603030804020204" pitchFamily="34" charset="0"/>
                <a:cs typeface="DejaVu Sans" panose="020B0603030804020204" pitchFamily="34" charset="0"/>
              </a:rPr>
              <a:t>LEO mission, 10 Mg payload</a:t>
            </a:r>
          </a:p>
          <a:p>
            <a:r>
              <a:rPr lang="en-US" sz="1600" dirty="0">
                <a:ea typeface="DejaVu Sans" panose="020B0603030804020204" pitchFamily="34" charset="0"/>
                <a:cs typeface="DejaVu Sans" panose="020B0603030804020204" pitchFamily="34" charset="0"/>
              </a:rPr>
              <a:t>stage 1&amp;2: kerosene gas gen. tech.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22" r="67835"/>
          <a:stretch/>
        </p:blipFill>
        <p:spPr>
          <a:xfrm>
            <a:off x="2269375" y="1359462"/>
            <a:ext cx="1948079" cy="473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45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Different reuse strategies result in</a:t>
            </a:r>
            <a:br>
              <a:rPr lang="en-US" dirty="0"/>
            </a:br>
            <a:r>
              <a:rPr lang="en-US" dirty="0"/>
              <a:t>different vehicle masses and costs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10596" y="1791971"/>
            <a:ext cx="442337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Reuse: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2200" dirty="0"/>
              <a:t>Adds mass to the first stage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endParaRPr lang="en-US" sz="2200" dirty="0"/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endParaRPr lang="en-US" sz="2200" dirty="0"/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endParaRPr lang="en-US" sz="2200" dirty="0"/>
          </a:p>
          <a:p>
            <a:pPr>
              <a:buClr>
                <a:schemeClr val="accent5"/>
              </a:buClr>
            </a:pPr>
            <a:endParaRPr lang="en-US" sz="2200" dirty="0"/>
          </a:p>
          <a:p>
            <a:pPr>
              <a:buClr>
                <a:schemeClr val="accent5"/>
              </a:buClr>
            </a:pPr>
            <a:endParaRPr lang="en-US" sz="2200" dirty="0"/>
          </a:p>
          <a:p>
            <a:pPr>
              <a:buClr>
                <a:schemeClr val="accent5"/>
              </a:buClr>
            </a:pPr>
            <a:endParaRPr lang="en-US" sz="2200" dirty="0"/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2200" dirty="0"/>
              <a:t>Reduces the payload mass fraction</a:t>
            </a:r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>
          <a:xfrm rot="16200000">
            <a:off x="3367377" y="4797468"/>
            <a:ext cx="383452" cy="1749510"/>
            <a:chOff x="6634885" y="2413029"/>
            <a:chExt cx="616434" cy="2812500"/>
          </a:xfrm>
        </p:grpSpPr>
        <p:grpSp>
          <p:nvGrpSpPr>
            <p:cNvPr id="7" name="Group 6"/>
            <p:cNvGrpSpPr/>
            <p:nvPr/>
          </p:nvGrpSpPr>
          <p:grpSpPr>
            <a:xfrm>
              <a:off x="6634886" y="3498298"/>
              <a:ext cx="616433" cy="1727231"/>
              <a:chOff x="7155967" y="2486103"/>
              <a:chExt cx="914400" cy="2632842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7155967" y="2486103"/>
                <a:ext cx="914400" cy="228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7209569" y="2904561"/>
                <a:ext cx="822960" cy="1812362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lowchart: Manual Operation 14"/>
              <p:cNvSpPr/>
              <p:nvPr/>
            </p:nvSpPr>
            <p:spPr>
              <a:xfrm rot="10800000">
                <a:off x="7389494" y="4772103"/>
                <a:ext cx="463112" cy="346842"/>
              </a:xfrm>
              <a:prstGeom prst="flowChartManualOperation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6634885" y="2857050"/>
              <a:ext cx="616433" cy="827416"/>
              <a:chOff x="6771290" y="2368972"/>
              <a:chExt cx="914400" cy="1261242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6771290" y="2368972"/>
                <a:ext cx="914400" cy="9144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ounded Rectangle 10"/>
              <p:cNvSpPr/>
              <p:nvPr/>
            </p:nvSpPr>
            <p:spPr>
              <a:xfrm>
                <a:off x="6815431" y="2451569"/>
                <a:ext cx="822960" cy="762437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Flowchart: Manual Operation 11"/>
              <p:cNvSpPr/>
              <p:nvPr/>
            </p:nvSpPr>
            <p:spPr>
              <a:xfrm rot="10800000">
                <a:off x="7011122" y="3283372"/>
                <a:ext cx="463112" cy="346842"/>
              </a:xfrm>
              <a:prstGeom prst="flowChartManualOperation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Rectangle 8"/>
            <p:cNvSpPr/>
            <p:nvPr/>
          </p:nvSpPr>
          <p:spPr>
            <a:xfrm>
              <a:off x="6740103" y="2413029"/>
              <a:ext cx="403870" cy="36597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/>
          <p:cNvSpPr/>
          <p:nvPr/>
        </p:nvSpPr>
        <p:spPr>
          <a:xfrm rot="16200000">
            <a:off x="3394840" y="5111539"/>
            <a:ext cx="251227" cy="227653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2623388" y="5403419"/>
            <a:ext cx="184095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915275" y="2903658"/>
            <a:ext cx="13704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Estimate element masses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886950" y="3087571"/>
            <a:ext cx="12366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Estimate cost</a:t>
            </a:r>
          </a:p>
        </p:txBody>
      </p:sp>
      <p:cxnSp>
        <p:nvCxnSpPr>
          <p:cNvPr id="24" name="Straight Arrow Connector 23"/>
          <p:cNvCxnSpPr>
            <a:endCxn id="19" idx="1"/>
          </p:cNvCxnSpPr>
          <p:nvPr/>
        </p:nvCxnSpPr>
        <p:spPr>
          <a:xfrm>
            <a:off x="7473544" y="3457656"/>
            <a:ext cx="44173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9" idx="3"/>
          </p:cNvCxnSpPr>
          <p:nvPr/>
        </p:nvCxnSpPr>
        <p:spPr>
          <a:xfrm>
            <a:off x="9285705" y="3457656"/>
            <a:ext cx="51552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381786" y="4941754"/>
            <a:ext cx="11402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Payload mass fraction  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210274" y="517793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</a:t>
            </a:r>
          </a:p>
        </p:txBody>
      </p:sp>
      <p:sp>
        <p:nvSpPr>
          <p:cNvPr id="29" name="Right Brace 28"/>
          <p:cNvSpPr/>
          <p:nvPr/>
        </p:nvSpPr>
        <p:spPr>
          <a:xfrm>
            <a:off x="5006018" y="2074884"/>
            <a:ext cx="282633" cy="3688492"/>
          </a:xfrm>
          <a:prstGeom prst="rightBrace">
            <a:avLst>
              <a:gd name="adj1" fmla="val 8333"/>
              <a:gd name="adj2" fmla="val 3833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480898" y="2903658"/>
            <a:ext cx="18791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Estimate payload mass fraction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404068" y="2542938"/>
            <a:ext cx="12283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Recovery hardware</a:t>
            </a:r>
          </a:p>
        </p:txBody>
      </p:sp>
      <p:grpSp>
        <p:nvGrpSpPr>
          <p:cNvPr id="45" name="Group 44"/>
          <p:cNvGrpSpPr/>
          <p:nvPr/>
        </p:nvGrpSpPr>
        <p:grpSpPr>
          <a:xfrm rot="16200000">
            <a:off x="2203570" y="2630292"/>
            <a:ext cx="865712" cy="1202149"/>
            <a:chOff x="4405488" y="2209989"/>
            <a:chExt cx="865712" cy="1202149"/>
          </a:xfrm>
        </p:grpSpPr>
        <p:grpSp>
          <p:nvGrpSpPr>
            <p:cNvPr id="32" name="Group 31"/>
            <p:cNvGrpSpPr/>
            <p:nvPr/>
          </p:nvGrpSpPr>
          <p:grpSpPr>
            <a:xfrm>
              <a:off x="4656783" y="2209989"/>
              <a:ext cx="365504" cy="1202149"/>
              <a:chOff x="7155967" y="2486103"/>
              <a:chExt cx="914400" cy="2632842"/>
            </a:xfrm>
          </p:grpSpPr>
          <p:sp>
            <p:nvSpPr>
              <p:cNvPr id="33" name="Rectangle 32"/>
              <p:cNvSpPr/>
              <p:nvPr/>
            </p:nvSpPr>
            <p:spPr>
              <a:xfrm>
                <a:off x="7155967" y="2486103"/>
                <a:ext cx="914400" cy="228600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ounded Rectangle 33"/>
              <p:cNvSpPr/>
              <p:nvPr/>
            </p:nvSpPr>
            <p:spPr>
              <a:xfrm>
                <a:off x="7209570" y="2917022"/>
                <a:ext cx="822960" cy="1799899"/>
              </a:xfrm>
              <a:prstGeom prst="round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Flowchart: Manual Operation 34"/>
              <p:cNvSpPr/>
              <p:nvPr/>
            </p:nvSpPr>
            <p:spPr>
              <a:xfrm rot="10800000">
                <a:off x="7389494" y="4772103"/>
                <a:ext cx="463112" cy="346842"/>
              </a:xfrm>
              <a:prstGeom prst="flowChartManualOperation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8" name="Right Triangle 37"/>
            <p:cNvSpPr/>
            <p:nvPr/>
          </p:nvSpPr>
          <p:spPr>
            <a:xfrm>
              <a:off x="5046850" y="2861362"/>
              <a:ext cx="224350" cy="493774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ight Triangle 38"/>
            <p:cNvSpPr/>
            <p:nvPr/>
          </p:nvSpPr>
          <p:spPr>
            <a:xfrm flipH="1">
              <a:off x="4405488" y="2858985"/>
              <a:ext cx="224350" cy="493774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4705475" y="3027851"/>
              <a:ext cx="276738" cy="178800"/>
            </a:xfrm>
            <a:prstGeom prst="round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2" name="Straight Arrow Connector 41"/>
          <p:cNvCxnSpPr>
            <a:stCxn id="40" idx="1"/>
            <a:endCxn id="38" idx="3"/>
          </p:cNvCxnSpPr>
          <p:nvPr/>
        </p:nvCxnSpPr>
        <p:spPr>
          <a:xfrm flipH="1">
            <a:off x="3180499" y="2835326"/>
            <a:ext cx="223569" cy="753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504521" y="3394517"/>
            <a:ext cx="12958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Recovery propellant</a:t>
            </a:r>
          </a:p>
        </p:txBody>
      </p:sp>
      <p:cxnSp>
        <p:nvCxnSpPr>
          <p:cNvPr id="44" name="Straight Arrow Connector 43"/>
          <p:cNvCxnSpPr/>
          <p:nvPr/>
        </p:nvCxnSpPr>
        <p:spPr>
          <a:xfrm flipV="1">
            <a:off x="2511741" y="3263997"/>
            <a:ext cx="467764" cy="2823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1. Production costs | </a:t>
            </a:r>
            <a:r>
              <a:rPr lang="en-US" b="1" dirty="0">
                <a:latin typeface="+mj-lt"/>
              </a:rPr>
              <a:t>2. Lowest-cost strategy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3. Conditions for reuse viability | Conclusion</a:t>
            </a:r>
          </a:p>
        </p:txBody>
      </p:sp>
    </p:spTree>
    <p:extLst>
      <p:ext uri="{BB962C8B-B14F-4D97-AF65-F5344CB8AC3E}">
        <p14:creationId xmlns:p14="http://schemas.microsoft.com/office/powerpoint/2010/main" val="1382800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40" grpId="0"/>
      <p:bldP spid="4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CFEC39-AD7E-124D-A7AE-1067AD32E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169" y="910230"/>
            <a:ext cx="9015663" cy="54093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reuse strategies reduce the payload mass fraction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1. Production costs | </a:t>
            </a:r>
            <a:r>
              <a:rPr lang="en-US" b="1" dirty="0">
                <a:latin typeface="+mj-lt"/>
              </a:rPr>
              <a:t>2. Lowest-cost strategy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3. Conditions for reuse viability | Conclusion</a:t>
            </a:r>
          </a:p>
        </p:txBody>
      </p:sp>
    </p:spTree>
    <p:extLst>
      <p:ext uri="{BB962C8B-B14F-4D97-AF65-F5344CB8AC3E}">
        <p14:creationId xmlns:p14="http://schemas.microsoft.com/office/powerpoint/2010/main" val="723460643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_v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v4.potx" id="{2C2643FA-EE2D-4975-A7CE-1E904361F82E}" vid="{A5A9BDC3-5F26-47AE-9529-4EB41ED54B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template_v4</Template>
  <TotalTime>488</TotalTime>
  <Words>661</Words>
  <Application>Microsoft Macintosh PowerPoint</Application>
  <PresentationFormat>Widescreen</PresentationFormat>
  <Paragraphs>129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DejaVu Sans</vt:lpstr>
      <vt:lpstr>Wingdings</vt:lpstr>
      <vt:lpstr>template_v4</vt:lpstr>
      <vt:lpstr>Strategies for Reuse of Launch Vehicle First Stages</vt:lpstr>
      <vt:lpstr>Some launch providers are moving towards reusability</vt:lpstr>
      <vt:lpstr>Many first stage reuse strategies have been proposed …</vt:lpstr>
      <vt:lpstr>We modeled the performance and cost of these strategies while accounting for uncertainty</vt:lpstr>
      <vt:lpstr>First stage reuse can be economically worthwhile</vt:lpstr>
      <vt:lpstr>Cost model estimates are credible</vt:lpstr>
      <vt:lpstr>First stage production cost drives cost per flight</vt:lpstr>
      <vt:lpstr>Different reuse strategies result in different vehicle masses and costs</vt:lpstr>
      <vt:lpstr>All reuse strategies reduce the payload mass fraction</vt:lpstr>
      <vt:lpstr>Downrange propulsive landing has lowest estimated cost</vt:lpstr>
      <vt:lpstr>Cost decreases with number of reuses … up to a point</vt:lpstr>
      <vt:lpstr>Reuse is only viable for medium to heavy launch vehicles</vt:lpstr>
      <vt:lpstr>High launch rates enable reuse development to be paid off</vt:lpstr>
      <vt:lpstr>Conclusion: Some 1st stage reuse strategies, particularly downrange propulsive landing, can be economically worthwhile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Microsoft Office User</cp:lastModifiedBy>
  <cp:revision>71</cp:revision>
  <dcterms:created xsi:type="dcterms:W3CDTF">2018-09-22T22:38:54Z</dcterms:created>
  <dcterms:modified xsi:type="dcterms:W3CDTF">2018-09-27T15:12:00Z</dcterms:modified>
</cp:coreProperties>
</file>

<file path=docProps/thumbnail.jpeg>
</file>